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3"/>
  </p:notesMasterIdLst>
  <p:handoutMasterIdLst>
    <p:handoutMasterId r:id="rId14"/>
  </p:handoutMasterIdLst>
  <p:sldIdLst>
    <p:sldId id="428" r:id="rId2"/>
    <p:sldId id="496" r:id="rId3"/>
    <p:sldId id="494" r:id="rId4"/>
    <p:sldId id="490" r:id="rId5"/>
    <p:sldId id="491" r:id="rId6"/>
    <p:sldId id="492" r:id="rId7"/>
    <p:sldId id="484" r:id="rId8"/>
    <p:sldId id="482" r:id="rId9"/>
    <p:sldId id="488" r:id="rId10"/>
    <p:sldId id="493" r:id="rId11"/>
    <p:sldId id="495" r:id="rId12"/>
  </p:sldIdLst>
  <p:sldSz cx="9144000" cy="6858000" type="screen4x3"/>
  <p:notesSz cx="6858000" cy="9144000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4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29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43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58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726" algn="l" defTabSz="9142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2871" algn="l" defTabSz="9142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016" algn="l" defTabSz="9142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161" algn="l" defTabSz="91429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clrMru>
    <a:srgbClr val="9D4097"/>
    <a:srgbClr val="3D3D3D"/>
    <a:srgbClr val="3D1A6F"/>
    <a:srgbClr val="3C196E"/>
    <a:srgbClr val="28282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8" autoAdjust="0"/>
    <p:restoredTop sz="98268" autoAdjust="0"/>
  </p:normalViewPr>
  <p:slideViewPr>
    <p:cSldViewPr>
      <p:cViewPr varScale="1">
        <p:scale>
          <a:sx n="111" d="100"/>
          <a:sy n="111" d="100"/>
        </p:scale>
        <p:origin x="-1784" y="-104"/>
      </p:cViewPr>
      <p:guideLst>
        <p:guide orient="horz" pos="1344"/>
        <p:guide orient="horz" pos="1525"/>
        <p:guide orient="horz" pos="2160"/>
        <p:guide pos="1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AU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AU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AU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3BB63C1-FFE8-4093-93AC-C0E453A71E97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29792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AU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AU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AU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5744421-296D-4FEC-A236-3BE1E6273982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2113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4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9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43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81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72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9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744421-296D-4FEC-A236-3BE1E6273982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58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AE5C55-8CA0-3849-A827-C0B4F0DC4C21}" type="slidenum">
              <a:rPr lang="en-AU"/>
              <a:pPr/>
              <a:t>7</a:t>
            </a:fld>
            <a:endParaRPr lang="en-AU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AE5C55-8CA0-3849-A827-C0B4F0DC4C21}" type="slidenum">
              <a:rPr lang="en-AU"/>
              <a:pPr/>
              <a:t>8</a:t>
            </a:fld>
            <a:endParaRPr lang="en-AU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MAC_PPT_Slide_DD_Setup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46449"/>
            <a:ext cx="6550496" cy="1154559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1986409"/>
            <a:ext cx="7088832" cy="43204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95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79512" y="638132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19872" y="638132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04248" y="638132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C5DA0CC9-812F-884F-A424-6DEE0DE07B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1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MAC_PPT_Slide_DD_Setup-03_Nois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420889"/>
            <a:ext cx="6766520" cy="504056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3600">
                <a:solidFill>
                  <a:srgbClr val="3D1A6F"/>
                </a:solidFill>
              </a:defRPr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568" y="2980184"/>
            <a:ext cx="5832648" cy="952872"/>
          </a:xfr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rgbClr val="3D1A6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PMAC_MASTER_RGB_VERTIC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404664"/>
            <a:ext cx="1298215" cy="15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74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MAC_PPT_Slide_MASTER_Conten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7139136" cy="4641379"/>
          </a:xfrm>
        </p:spPr>
        <p:txBody>
          <a:bodyPr/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83503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MAC_PPT_Slide_MASTER_Content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7139136" cy="4641379"/>
          </a:xfrm>
        </p:spPr>
        <p:txBody>
          <a:bodyPr/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</p:txBody>
      </p:sp>
      <p:pic>
        <p:nvPicPr>
          <p:cNvPr id="5" name="Picture 4" descr="PMAC_MASTER_RGB_VERTIC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29" y="5680480"/>
            <a:ext cx="650143" cy="7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09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MAC_PPT_Slide_DD_Setup-03_Nois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4978896" cy="114300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52120" y="0"/>
            <a:ext cx="349188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5652120" y="3429000"/>
            <a:ext cx="3491880" cy="341062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600200"/>
            <a:ext cx="4834880" cy="4525963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000" b="0">
                <a:solidFill>
                  <a:srgbClr val="3D1A6F"/>
                </a:solidFill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n-AU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79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MAC_PPT_Slide_DD_Setup-02_Nois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PMAC_MASTER_RGB_VERTICAL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872" y="1503436"/>
            <a:ext cx="3141437" cy="38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53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MAC_PPT_Slide_DD_Setup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8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MAC_PPT_Slide_DD_Setup-03_Nois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MAC_PPT_Slide_DD_Setup-02_Nois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139136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4784"/>
            <a:ext cx="6923112" cy="4641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9261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36" r:id="rId2"/>
    <p:sldLayoutId id="2147483737" r:id="rId3"/>
    <p:sldLayoutId id="2147483748" r:id="rId4"/>
    <p:sldLayoutId id="2147483744" r:id="rId5"/>
    <p:sldLayoutId id="2147483742" r:id="rId6"/>
    <p:sldLayoutId id="2147483751" r:id="rId7"/>
    <p:sldLayoutId id="2147483752" r:id="rId8"/>
    <p:sldLayoutId id="2147483753" r:id="rId9"/>
    <p:sldLayoutId id="2147483754" r:id="rId1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3D1A6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Lucida Grande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Lucida Grande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346449"/>
            <a:ext cx="7846640" cy="1874639"/>
          </a:xfrm>
        </p:spPr>
        <p:txBody>
          <a:bodyPr>
            <a:normAutofit/>
          </a:bodyPr>
          <a:lstStyle/>
          <a:p>
            <a:r>
              <a:rPr lang="en-US" dirty="0" smtClean="0"/>
              <a:t>Deployment Refactoring: PathOS v1.5.1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800" i="1" dirty="0" smtClean="0"/>
              <a:t>Decompose the monolith</a:t>
            </a:r>
            <a:r>
              <a:rPr lang="en-AU" sz="2800" dirty="0"/>
              <a:t/>
            </a:r>
            <a:br>
              <a:rPr lang="en-AU" sz="2800" dirty="0"/>
            </a:br>
            <a:endParaRPr lang="en-AU" sz="1600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11560" y="5229200"/>
            <a:ext cx="7992888" cy="1224136"/>
          </a:xfrm>
        </p:spPr>
        <p:txBody>
          <a:bodyPr>
            <a:normAutofit/>
          </a:bodyPr>
          <a:lstStyle/>
          <a:p>
            <a:r>
              <a:rPr lang="en-AU" i="1" dirty="0" err="1" smtClean="0"/>
              <a:t>ken.doig@petermac.org</a:t>
            </a:r>
            <a:endParaRPr lang="en-AU" i="1" dirty="0" smtClean="0"/>
          </a:p>
          <a:p>
            <a:r>
              <a:rPr lang="en-AU" i="1" dirty="0" smtClean="0"/>
              <a:t>15 May 2019</a:t>
            </a:r>
          </a:p>
          <a:p>
            <a:endParaRPr lang="en-AU" dirty="0" smtClean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21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7139136" cy="1143000"/>
          </a:xfrm>
        </p:spPr>
        <p:txBody>
          <a:bodyPr/>
          <a:lstStyle/>
          <a:p>
            <a:r>
              <a:rPr lang="en-US" dirty="0"/>
              <a:t>Example Deploy: Canary </a:t>
            </a:r>
          </a:p>
        </p:txBody>
      </p:sp>
      <p:pic>
        <p:nvPicPr>
          <p:cNvPr id="6" name="Picture 5" descr="Screen Shot 2019-05-13 at 3.56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80728"/>
            <a:ext cx="520700" cy="533400"/>
          </a:xfrm>
          <a:prstGeom prst="rect">
            <a:avLst/>
          </a:prstGeom>
        </p:spPr>
      </p:pic>
      <p:sp>
        <p:nvSpPr>
          <p:cNvPr id="7" name="Snip Single Corner Rectangle 6"/>
          <p:cNvSpPr/>
          <p:nvPr/>
        </p:nvSpPr>
        <p:spPr>
          <a:xfrm>
            <a:off x="2483768" y="1902836"/>
            <a:ext cx="504056" cy="64807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tgz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47864" y="2060848"/>
            <a:ext cx="2389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Download from artifact repo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347864" y="3068960"/>
            <a:ext cx="3637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Unpack into cluster location /</a:t>
            </a:r>
            <a:r>
              <a:rPr lang="en-US" sz="1400" dirty="0" err="1" smtClean="0"/>
              <a:t>config</a:t>
            </a:r>
            <a:r>
              <a:rPr lang="en-US" sz="1400" dirty="0" smtClean="0"/>
              <a:t>/binaries </a:t>
            </a:r>
            <a:endParaRPr lang="en-US" sz="1400" dirty="0"/>
          </a:p>
        </p:txBody>
      </p:sp>
      <p:cxnSp>
        <p:nvCxnSpPr>
          <p:cNvPr id="14" name="Straight Arrow Connector 13"/>
          <p:cNvCxnSpPr>
            <a:stCxn id="6" idx="2"/>
            <a:endCxn id="7" idx="3"/>
          </p:cNvCxnSpPr>
          <p:nvPr/>
        </p:nvCxnSpPr>
        <p:spPr>
          <a:xfrm flipH="1">
            <a:off x="2735796" y="1514128"/>
            <a:ext cx="8322" cy="388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19872" y="3789040"/>
            <a:ext cx="559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Create module command</a:t>
            </a:r>
          </a:p>
          <a:p>
            <a:endParaRPr lang="en-US" sz="1400" dirty="0" smtClean="0"/>
          </a:p>
          <a:p>
            <a:r>
              <a:rPr lang="en-US" sz="1400" dirty="0" smtClean="0">
                <a:latin typeface="Lucida Console"/>
                <a:cs typeface="Lucida Console"/>
              </a:rPr>
              <a:t>% export CANARY_HOME=/</a:t>
            </a:r>
            <a:r>
              <a:rPr lang="en-US" sz="1400" dirty="0" err="1" smtClean="0">
                <a:latin typeface="Lucida Console"/>
                <a:cs typeface="Lucida Console"/>
              </a:rPr>
              <a:t>config</a:t>
            </a:r>
            <a:r>
              <a:rPr lang="en-US" sz="1400" dirty="0" smtClean="0">
                <a:latin typeface="Lucida Console"/>
                <a:cs typeface="Lucida Console"/>
              </a:rPr>
              <a:t>/binaries/Canary/1.0.1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% export PATH=$CANARY_HOME/bin:$PATH</a:t>
            </a:r>
            <a:endParaRPr lang="en-US" sz="1400" dirty="0">
              <a:latin typeface="Lucida Console"/>
              <a:cs typeface="Lucida Console"/>
            </a:endParaRPr>
          </a:p>
        </p:txBody>
      </p:sp>
      <p:sp>
        <p:nvSpPr>
          <p:cNvPr id="19" name="Snip Single Corner Rectangle 18"/>
          <p:cNvSpPr/>
          <p:nvPr/>
        </p:nvSpPr>
        <p:spPr>
          <a:xfrm>
            <a:off x="2483768" y="3976396"/>
            <a:ext cx="504056" cy="648072"/>
          </a:xfrm>
          <a:prstGeom prst="snip1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7" idx="1"/>
            <a:endCxn id="19" idx="3"/>
          </p:cNvCxnSpPr>
          <p:nvPr/>
        </p:nvCxnSpPr>
        <p:spPr>
          <a:xfrm>
            <a:off x="2735796" y="2550908"/>
            <a:ext cx="0" cy="14254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Multidocument 7"/>
          <p:cNvSpPr/>
          <p:nvPr/>
        </p:nvSpPr>
        <p:spPr>
          <a:xfrm>
            <a:off x="2411760" y="2939616"/>
            <a:ext cx="648072" cy="648072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7864" y="1124744"/>
            <a:ext cx="2849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Artifacts deposited in artifact repo</a:t>
            </a:r>
            <a:endParaRPr lang="en-US" sz="1400" dirty="0"/>
          </a:p>
        </p:txBody>
      </p:sp>
      <p:sp>
        <p:nvSpPr>
          <p:cNvPr id="26" name="Snip Single Corner Rectangle 25"/>
          <p:cNvSpPr/>
          <p:nvPr/>
        </p:nvSpPr>
        <p:spPr>
          <a:xfrm>
            <a:off x="2483768" y="5013176"/>
            <a:ext cx="504056" cy="64807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.properties</a:t>
            </a: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3419872" y="4941168"/>
            <a:ext cx="44035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Customise</a:t>
            </a:r>
            <a:r>
              <a:rPr lang="en-US" sz="1400" dirty="0" smtClean="0"/>
              <a:t> configuration</a:t>
            </a:r>
          </a:p>
          <a:p>
            <a:endParaRPr lang="en-US" sz="1400" dirty="0" smtClean="0"/>
          </a:p>
          <a:p>
            <a:r>
              <a:rPr lang="en-US" sz="1400" dirty="0" smtClean="0">
                <a:latin typeface="Lucida Console"/>
                <a:cs typeface="Lucida Console"/>
              </a:rPr>
              <a:t># vi $CANARY_HOME/</a:t>
            </a:r>
            <a:r>
              <a:rPr lang="en-US" sz="1400" dirty="0" err="1" smtClean="0">
                <a:latin typeface="Lucida Console"/>
                <a:cs typeface="Lucida Console"/>
              </a:rPr>
              <a:t>etc</a:t>
            </a:r>
            <a:r>
              <a:rPr lang="en-US" sz="1400" dirty="0" smtClean="0">
                <a:latin typeface="Lucida Console"/>
                <a:cs typeface="Lucida Console"/>
              </a:rPr>
              <a:t>/</a:t>
            </a:r>
            <a:r>
              <a:rPr lang="en-US" sz="1400" dirty="0" err="1" smtClean="0">
                <a:latin typeface="Lucida Console"/>
                <a:cs typeface="Lucida Console"/>
              </a:rPr>
              <a:t>canary.properties</a:t>
            </a:r>
            <a:endParaRPr lang="en-US" sz="1400" dirty="0">
              <a:latin typeface="Lucida Console"/>
              <a:cs typeface="Lucida Conso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9872" y="6093296"/>
            <a:ext cx="2997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Lucida Console"/>
                <a:cs typeface="Lucida Console"/>
              </a:rPr>
              <a:t>% module load canary/1.0.1</a:t>
            </a:r>
          </a:p>
          <a:p>
            <a:r>
              <a:rPr lang="en-US" sz="1400" dirty="0" smtClean="0">
                <a:latin typeface="Lucida Console"/>
                <a:cs typeface="Lucida Console"/>
              </a:rPr>
              <a:t>% Canary --help</a:t>
            </a:r>
            <a:endParaRPr lang="en-US" sz="1400" dirty="0">
              <a:latin typeface="Lucida Console"/>
              <a:cs typeface="Lucida Console"/>
            </a:endParaRPr>
          </a:p>
        </p:txBody>
      </p:sp>
      <p:cxnSp>
        <p:nvCxnSpPr>
          <p:cNvPr id="29" name="Straight Arrow Connector 28"/>
          <p:cNvCxnSpPr>
            <a:stCxn id="19" idx="1"/>
            <a:endCxn id="26" idx="3"/>
          </p:cNvCxnSpPr>
          <p:nvPr/>
        </p:nvCxnSpPr>
        <p:spPr>
          <a:xfrm>
            <a:off x="2735796" y="4624468"/>
            <a:ext cx="0" cy="388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r 32"/>
          <p:cNvSpPr/>
          <p:nvPr/>
        </p:nvSpPr>
        <p:spPr>
          <a:xfrm>
            <a:off x="2483768" y="6021288"/>
            <a:ext cx="576064" cy="576064"/>
          </a:xfrm>
          <a:prstGeom prst="flowChartO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467544" y="5877272"/>
            <a:ext cx="6264696" cy="0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67544" y="6093296"/>
            <a:ext cx="825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Run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1520" y="4149080"/>
            <a:ext cx="20204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 do:</a:t>
            </a:r>
          </a:p>
          <a:p>
            <a:r>
              <a:rPr lang="en-US" sz="1400" dirty="0" smtClean="0"/>
              <a:t>Formal packages</a:t>
            </a:r>
          </a:p>
          <a:p>
            <a:r>
              <a:rPr lang="en-US" sz="1400" dirty="0" err="1" smtClean="0"/>
              <a:t>Eg</a:t>
            </a:r>
            <a:r>
              <a:rPr lang="en-US" sz="1400" dirty="0" smtClean="0"/>
              <a:t> RPM, Brew, Docker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467544" y="2852936"/>
            <a:ext cx="121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Deploy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544" y="980728"/>
            <a:ext cx="945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0000FF"/>
                </a:solidFill>
              </a:rPr>
              <a:t>Build</a:t>
            </a:r>
            <a:endParaRPr lang="en-US" sz="2400" i="1" dirty="0">
              <a:solidFill>
                <a:srgbClr val="0000FF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67544" y="1628800"/>
            <a:ext cx="6264696" cy="0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34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 Setup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7787208" cy="547260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config</a:t>
            </a: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modulefiles</a:t>
            </a:r>
            <a:r>
              <a:rPr lang="en-US" dirty="0">
                <a:latin typeface="Lucida Console"/>
                <a:cs typeface="Lucida Console"/>
              </a:rPr>
              <a:t>/&lt;module&gt;/&lt;</a:t>
            </a:r>
            <a:r>
              <a:rPr lang="en-US" dirty="0" err="1">
                <a:latin typeface="Lucida Console"/>
                <a:cs typeface="Lucida Console"/>
              </a:rPr>
              <a:t>ver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endParaRPr lang="en-US" dirty="0"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config</a:t>
            </a: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modulefiles</a:t>
            </a:r>
            <a:r>
              <a:rPr lang="en-US" dirty="0">
                <a:latin typeface="Lucida Console"/>
                <a:cs typeface="Lucida Console"/>
              </a:rPr>
              <a:t>/pathos/pa_&lt;</a:t>
            </a:r>
            <a:r>
              <a:rPr lang="en-US" dirty="0" err="1">
                <a:latin typeface="Lucida Console"/>
                <a:cs typeface="Lucida Console"/>
              </a:rPr>
              <a:t>env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config</a:t>
            </a: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modulefiles</a:t>
            </a: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pathos_core</a:t>
            </a:r>
            <a:r>
              <a:rPr lang="en-US" dirty="0">
                <a:latin typeface="Lucida Console"/>
                <a:cs typeface="Lucida Console"/>
              </a:rPr>
              <a:t>/&lt;</a:t>
            </a:r>
            <a:r>
              <a:rPr lang="en-US" dirty="0" err="1">
                <a:latin typeface="Lucida Console"/>
                <a:cs typeface="Lucida Console"/>
              </a:rPr>
              <a:t>ver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config</a:t>
            </a: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modulefiles</a:t>
            </a:r>
            <a:r>
              <a:rPr lang="en-US" dirty="0">
                <a:latin typeface="Lucida Console"/>
                <a:cs typeface="Lucida Console"/>
              </a:rPr>
              <a:t>/babble/&lt;</a:t>
            </a:r>
            <a:r>
              <a:rPr lang="en-US" dirty="0" err="1">
                <a:latin typeface="Lucida Console"/>
                <a:cs typeface="Lucida Console"/>
              </a:rPr>
              <a:t>ver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config</a:t>
            </a: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modulefiles</a:t>
            </a:r>
            <a:r>
              <a:rPr lang="en-US" dirty="0">
                <a:latin typeface="Lucida Console"/>
                <a:cs typeface="Lucida Console"/>
              </a:rPr>
              <a:t>/canary/&lt;</a:t>
            </a:r>
            <a:r>
              <a:rPr lang="en-US" dirty="0" err="1">
                <a:latin typeface="Lucida Console"/>
                <a:cs typeface="Lucida Console"/>
              </a:rPr>
              <a:t>ver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config</a:t>
            </a: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modulefiles</a:t>
            </a:r>
            <a:r>
              <a:rPr lang="en-US" dirty="0">
                <a:latin typeface="Lucida Console"/>
                <a:cs typeface="Lucida Console"/>
              </a:rPr>
              <a:t>/loader/&lt;</a:t>
            </a:r>
            <a:r>
              <a:rPr lang="en-US" dirty="0" err="1">
                <a:latin typeface="Lucida Console"/>
                <a:cs typeface="Lucida Console"/>
              </a:rPr>
              <a:t>ver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config</a:t>
            </a: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modulefiles</a:t>
            </a:r>
            <a:r>
              <a:rPr lang="en-US" dirty="0">
                <a:latin typeface="Lucida Console"/>
                <a:cs typeface="Lucida Console"/>
              </a:rPr>
              <a:t>/</a:t>
            </a:r>
            <a:r>
              <a:rPr lang="en-US" dirty="0" err="1">
                <a:latin typeface="Lucida Console"/>
                <a:cs typeface="Lucida Console"/>
              </a:rPr>
              <a:t>amp_pipe</a:t>
            </a:r>
            <a:r>
              <a:rPr lang="en-US" dirty="0">
                <a:latin typeface="Lucida Console"/>
                <a:cs typeface="Lucida Console"/>
              </a:rPr>
              <a:t>/&lt;</a:t>
            </a:r>
            <a:r>
              <a:rPr lang="en-US" dirty="0" err="1">
                <a:latin typeface="Lucida Console"/>
                <a:cs typeface="Lucida Console"/>
              </a:rPr>
              <a:t>ver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endParaRPr lang="en-US" dirty="0"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% module load pathos/</a:t>
            </a:r>
            <a:r>
              <a:rPr lang="en-US" dirty="0" err="1">
                <a:latin typeface="Lucida Console"/>
                <a:cs typeface="Lucida Console"/>
              </a:rPr>
              <a:t>pa_env</a:t>
            </a:r>
            <a:endParaRPr lang="en-US" dirty="0">
              <a:latin typeface="Lucida Console"/>
              <a:cs typeface="Lucida Console"/>
            </a:endParaRPr>
          </a:p>
          <a:p>
            <a:pPr marL="0" indent="0">
              <a:buNone/>
            </a:pPr>
            <a:endParaRPr lang="en-US" dirty="0"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	set PATHOS_HOME=&lt;</a:t>
            </a:r>
            <a:r>
              <a:rPr lang="en-US" dirty="0" err="1">
                <a:latin typeface="Lucida Console"/>
                <a:cs typeface="Lucida Console"/>
              </a:rPr>
              <a:t>install_dir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	prepend-path $PATHOS_HOME/bin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% module load </a:t>
            </a:r>
            <a:r>
              <a:rPr lang="en-US" dirty="0" err="1">
                <a:latin typeface="Lucida Console"/>
                <a:cs typeface="Lucida Console"/>
              </a:rPr>
              <a:t>pathos_core</a:t>
            </a:r>
            <a:r>
              <a:rPr lang="en-US" dirty="0">
                <a:latin typeface="Lucida Console"/>
                <a:cs typeface="Lucida Console"/>
              </a:rPr>
              <a:t>/&lt;</a:t>
            </a:r>
            <a:r>
              <a:rPr lang="en-US" dirty="0" err="1">
                <a:latin typeface="Lucida Console"/>
                <a:cs typeface="Lucida Console"/>
              </a:rPr>
              <a:t>ver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endParaRPr lang="en-US" dirty="0">
              <a:latin typeface="Lucida Console"/>
              <a:cs typeface="Lucida Console"/>
            </a:endParaRP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	set PATHOSCORE_HOME=&lt;</a:t>
            </a:r>
            <a:r>
              <a:rPr lang="en-US" dirty="0" err="1">
                <a:latin typeface="Lucida Console"/>
                <a:cs typeface="Lucida Console"/>
              </a:rPr>
              <a:t>install_dir</a:t>
            </a:r>
            <a:r>
              <a:rPr lang="en-US" dirty="0">
                <a:latin typeface="Lucida Console"/>
                <a:cs typeface="Lucida Console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	prepend-path $PATHOSCORE_HOME/bin</a:t>
            </a:r>
          </a:p>
          <a:p>
            <a:pPr marL="0" indent="0">
              <a:buNone/>
            </a:pPr>
            <a:r>
              <a:rPr lang="en-US" dirty="0">
                <a:latin typeface="Lucida Console"/>
                <a:cs typeface="Lucida Console"/>
              </a:rPr>
              <a:t>	set PATHOS_HOME=${PATHOS_HOME:-$PATHOSCORE_HOME</a:t>
            </a:r>
            <a:r>
              <a:rPr lang="en-US" dirty="0" smtClean="0">
                <a:latin typeface="Lucida Console"/>
                <a:cs typeface="Lucida Console"/>
              </a:rPr>
              <a:t>}</a:t>
            </a:r>
            <a:endParaRPr lang="en-US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49282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Problem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147248" cy="5001419"/>
          </a:xfrm>
        </p:spPr>
        <p:txBody>
          <a:bodyPr/>
          <a:lstStyle/>
          <a:p>
            <a:r>
              <a:rPr lang="en-US" dirty="0" smtClean="0"/>
              <a:t>PathOS module structure has evolved over last 5 years</a:t>
            </a:r>
          </a:p>
          <a:p>
            <a:r>
              <a:rPr lang="en-US" dirty="0" smtClean="0"/>
              <a:t>Multiple ‘products’ in a single GIT repo: </a:t>
            </a:r>
            <a:r>
              <a:rPr lang="en-US" dirty="0" err="1" smtClean="0"/>
              <a:t>PathosCore</a:t>
            </a:r>
            <a:r>
              <a:rPr lang="en-US" dirty="0" smtClean="0"/>
              <a:t>, Babble, Canary, Amplicon pipeline,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Currently all deployed at once</a:t>
            </a:r>
          </a:p>
          <a:p>
            <a:pPr lvl="1"/>
            <a:r>
              <a:rPr lang="en-US" dirty="0" smtClean="0"/>
              <a:t>Complex to test</a:t>
            </a:r>
          </a:p>
          <a:p>
            <a:pPr lvl="1"/>
            <a:r>
              <a:rPr lang="en-US" dirty="0" smtClean="0"/>
              <a:t>Multiple configurations to be maintained and synched</a:t>
            </a:r>
          </a:p>
          <a:p>
            <a:pPr lvl="1"/>
            <a:r>
              <a:rPr lang="en-US" dirty="0" smtClean="0"/>
              <a:t>Very long release cycles</a:t>
            </a:r>
          </a:p>
          <a:p>
            <a:pPr lvl="1"/>
            <a:r>
              <a:rPr lang="en-US" dirty="0" smtClean="0"/>
              <a:t>Not best practice</a:t>
            </a:r>
          </a:p>
          <a:p>
            <a:pPr lvl="1"/>
            <a:r>
              <a:rPr lang="en-US" dirty="0" smtClean="0"/>
              <a:t>But easy for </a:t>
            </a:r>
            <a:r>
              <a:rPr lang="en-US" dirty="0" err="1" smtClean="0"/>
              <a:t>dependancies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Need to split out into component parts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598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Divide and Conquer – </a:t>
            </a:r>
            <a:r>
              <a:rPr lang="en-US" sz="2800" dirty="0" smtClean="0"/>
              <a:t>decompose the monolith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572000" y="1283161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 smtClean="0"/>
              <a:t>PathosCore</a:t>
            </a:r>
            <a:r>
              <a:rPr lang="en-US" dirty="0"/>
              <a:t>/</a:t>
            </a:r>
            <a:r>
              <a:rPr lang="en-US" dirty="0" smtClean="0"/>
              <a:t>1.5.1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1560" y="2953747"/>
            <a:ext cx="165618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Pathos/1.5.0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2118454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Babble</a:t>
            </a:r>
            <a:r>
              <a:rPr lang="en-US" dirty="0"/>
              <a:t>/</a:t>
            </a:r>
            <a:r>
              <a:rPr lang="en-US" dirty="0" smtClean="0"/>
              <a:t>1.5.1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2953747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Canary</a:t>
            </a:r>
            <a:r>
              <a:rPr lang="en-US" dirty="0"/>
              <a:t>/</a:t>
            </a:r>
            <a:r>
              <a:rPr lang="en-US" dirty="0" smtClean="0"/>
              <a:t>1.0.1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3789040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 smtClean="0"/>
              <a:t>AmpPipe</a:t>
            </a:r>
            <a:r>
              <a:rPr lang="en-US" dirty="0"/>
              <a:t>/</a:t>
            </a:r>
            <a:r>
              <a:rPr lang="en-US" dirty="0" smtClean="0"/>
              <a:t>2.0.0</a:t>
            </a:r>
            <a:endParaRPr lang="en-US" dirty="0"/>
          </a:p>
        </p:txBody>
      </p:sp>
      <p:cxnSp>
        <p:nvCxnSpPr>
          <p:cNvPr id="12" name="Curved Connector 11"/>
          <p:cNvCxnSpPr>
            <a:stCxn id="6" idx="3"/>
            <a:endCxn id="5" idx="1"/>
          </p:cNvCxnSpPr>
          <p:nvPr/>
        </p:nvCxnSpPr>
        <p:spPr>
          <a:xfrm flipV="1">
            <a:off x="2267744" y="1467827"/>
            <a:ext cx="2304256" cy="1670586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6" idx="3"/>
            <a:endCxn id="7" idx="1"/>
          </p:cNvCxnSpPr>
          <p:nvPr/>
        </p:nvCxnSpPr>
        <p:spPr>
          <a:xfrm flipV="1">
            <a:off x="2267744" y="2303120"/>
            <a:ext cx="2304256" cy="83529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3"/>
            <a:endCxn id="9" idx="1"/>
          </p:cNvCxnSpPr>
          <p:nvPr/>
        </p:nvCxnSpPr>
        <p:spPr>
          <a:xfrm>
            <a:off x="2267744" y="3138413"/>
            <a:ext cx="2304256" cy="83529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3"/>
            <a:endCxn id="8" idx="1"/>
          </p:cNvCxnSpPr>
          <p:nvPr/>
        </p:nvCxnSpPr>
        <p:spPr>
          <a:xfrm>
            <a:off x="2267744" y="3138413"/>
            <a:ext cx="2304256" cy="12700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0" y="4653136"/>
            <a:ext cx="1944216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Curate/</a:t>
            </a:r>
            <a:r>
              <a:rPr lang="en-US" dirty="0"/>
              <a:t>1.5.1</a:t>
            </a:r>
          </a:p>
        </p:txBody>
      </p:sp>
      <p:cxnSp>
        <p:nvCxnSpPr>
          <p:cNvPr id="15" name="Curved Connector 14"/>
          <p:cNvCxnSpPr>
            <a:stCxn id="6" idx="3"/>
            <a:endCxn id="14" idx="1"/>
          </p:cNvCxnSpPr>
          <p:nvPr/>
        </p:nvCxnSpPr>
        <p:spPr>
          <a:xfrm>
            <a:off x="2267744" y="3138413"/>
            <a:ext cx="2304256" cy="1699389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Snip Single Corner Rectangle 23"/>
          <p:cNvSpPr/>
          <p:nvPr/>
        </p:nvSpPr>
        <p:spPr>
          <a:xfrm>
            <a:off x="6876256" y="1340768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/>
              <a:t>TAR</a:t>
            </a:r>
            <a:endParaRPr lang="en-US" sz="900" dirty="0"/>
          </a:p>
        </p:txBody>
      </p:sp>
      <p:sp>
        <p:nvSpPr>
          <p:cNvPr id="25" name="Snip Single Corner Rectangle 24"/>
          <p:cNvSpPr/>
          <p:nvPr/>
        </p:nvSpPr>
        <p:spPr>
          <a:xfrm>
            <a:off x="7596336" y="1340768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J</a:t>
            </a:r>
            <a:r>
              <a:rPr lang="en-US" sz="900" dirty="0" smtClean="0"/>
              <a:t>AR</a:t>
            </a:r>
            <a:endParaRPr lang="en-US" sz="900" dirty="0"/>
          </a:p>
        </p:txBody>
      </p:sp>
      <p:sp>
        <p:nvSpPr>
          <p:cNvPr id="26" name="Snip Single Corner Rectangle 25"/>
          <p:cNvSpPr/>
          <p:nvPr/>
        </p:nvSpPr>
        <p:spPr>
          <a:xfrm>
            <a:off x="6876256" y="2204864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/>
              <a:t>TAR</a:t>
            </a:r>
            <a:endParaRPr lang="en-US" sz="900" dirty="0"/>
          </a:p>
        </p:txBody>
      </p:sp>
      <p:sp>
        <p:nvSpPr>
          <p:cNvPr id="27" name="Snip Single Corner Rectangle 26"/>
          <p:cNvSpPr/>
          <p:nvPr/>
        </p:nvSpPr>
        <p:spPr>
          <a:xfrm>
            <a:off x="7596336" y="2204864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J</a:t>
            </a:r>
            <a:r>
              <a:rPr lang="en-US" sz="900" dirty="0" smtClean="0"/>
              <a:t>AR</a:t>
            </a:r>
            <a:endParaRPr lang="en-US" sz="900" dirty="0"/>
          </a:p>
        </p:txBody>
      </p:sp>
      <p:sp>
        <p:nvSpPr>
          <p:cNvPr id="28" name="Snip Single Corner Rectangle 27"/>
          <p:cNvSpPr/>
          <p:nvPr/>
        </p:nvSpPr>
        <p:spPr>
          <a:xfrm>
            <a:off x="6876256" y="3021532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/>
              <a:t>TAR</a:t>
            </a:r>
            <a:endParaRPr lang="en-US" sz="900" dirty="0"/>
          </a:p>
        </p:txBody>
      </p:sp>
      <p:sp>
        <p:nvSpPr>
          <p:cNvPr id="30" name="Snip Single Corner Rectangle 29"/>
          <p:cNvSpPr/>
          <p:nvPr/>
        </p:nvSpPr>
        <p:spPr>
          <a:xfrm>
            <a:off x="6876256" y="3861048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/>
              <a:t>TAR</a:t>
            </a:r>
            <a:endParaRPr lang="en-US" sz="900" dirty="0"/>
          </a:p>
        </p:txBody>
      </p:sp>
      <p:sp>
        <p:nvSpPr>
          <p:cNvPr id="31" name="Snip Single Corner Rectangle 30"/>
          <p:cNvSpPr/>
          <p:nvPr/>
        </p:nvSpPr>
        <p:spPr>
          <a:xfrm>
            <a:off x="6876256" y="4700564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/>
              <a:t>TAR</a:t>
            </a:r>
            <a:endParaRPr lang="en-US" sz="900" dirty="0"/>
          </a:p>
        </p:txBody>
      </p:sp>
      <p:sp>
        <p:nvSpPr>
          <p:cNvPr id="32" name="Snip Single Corner Rectangle 31"/>
          <p:cNvSpPr/>
          <p:nvPr/>
        </p:nvSpPr>
        <p:spPr>
          <a:xfrm>
            <a:off x="7618258" y="4700564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596336" y="4700564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WAR</a:t>
            </a:r>
            <a:endParaRPr lang="en-US" sz="1000" dirty="0"/>
          </a:p>
        </p:txBody>
      </p:sp>
      <p:sp>
        <p:nvSpPr>
          <p:cNvPr id="34" name="Snip Single Corner Rectangle 33"/>
          <p:cNvSpPr/>
          <p:nvPr/>
        </p:nvSpPr>
        <p:spPr>
          <a:xfrm>
            <a:off x="683568" y="3573016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J</a:t>
            </a:r>
            <a:r>
              <a:rPr lang="en-US" sz="900" dirty="0" smtClean="0"/>
              <a:t>AR</a:t>
            </a:r>
            <a:endParaRPr lang="en-US" sz="900" dirty="0"/>
          </a:p>
        </p:txBody>
      </p:sp>
      <p:sp>
        <p:nvSpPr>
          <p:cNvPr id="35" name="Snip Single Corner Rectangle 34"/>
          <p:cNvSpPr/>
          <p:nvPr/>
        </p:nvSpPr>
        <p:spPr>
          <a:xfrm>
            <a:off x="683568" y="3933056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J</a:t>
            </a:r>
            <a:r>
              <a:rPr lang="en-US" sz="900" dirty="0" smtClean="0"/>
              <a:t>AR</a:t>
            </a:r>
            <a:endParaRPr lang="en-US" sz="900" dirty="0"/>
          </a:p>
        </p:txBody>
      </p:sp>
      <p:sp>
        <p:nvSpPr>
          <p:cNvPr id="36" name="Snip Single Corner Rectangle 35"/>
          <p:cNvSpPr/>
          <p:nvPr/>
        </p:nvSpPr>
        <p:spPr>
          <a:xfrm>
            <a:off x="683568" y="4293096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J</a:t>
            </a:r>
            <a:r>
              <a:rPr lang="en-US" sz="900" dirty="0" smtClean="0"/>
              <a:t>AR</a:t>
            </a:r>
            <a:endParaRPr lang="en-US" sz="900" dirty="0"/>
          </a:p>
        </p:txBody>
      </p:sp>
      <p:sp>
        <p:nvSpPr>
          <p:cNvPr id="37" name="Snip Single Corner Rectangle 36"/>
          <p:cNvSpPr/>
          <p:nvPr/>
        </p:nvSpPr>
        <p:spPr>
          <a:xfrm>
            <a:off x="683568" y="4653136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J</a:t>
            </a:r>
            <a:r>
              <a:rPr lang="en-US" sz="900" dirty="0" smtClean="0"/>
              <a:t>AR</a:t>
            </a:r>
            <a:endParaRPr lang="en-US" sz="900" dirty="0"/>
          </a:p>
        </p:txBody>
      </p:sp>
      <p:sp>
        <p:nvSpPr>
          <p:cNvPr id="38" name="Snip Single Corner Rectangle 37"/>
          <p:cNvSpPr/>
          <p:nvPr/>
        </p:nvSpPr>
        <p:spPr>
          <a:xfrm>
            <a:off x="683568" y="5013176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J</a:t>
            </a:r>
            <a:r>
              <a:rPr lang="en-US" sz="900" dirty="0" smtClean="0"/>
              <a:t>AR</a:t>
            </a:r>
            <a:endParaRPr lang="en-US" sz="900" dirty="0"/>
          </a:p>
        </p:txBody>
      </p:sp>
      <p:sp>
        <p:nvSpPr>
          <p:cNvPr id="40" name="Snip Single Corner Rectangle 39"/>
          <p:cNvSpPr/>
          <p:nvPr/>
        </p:nvSpPr>
        <p:spPr>
          <a:xfrm>
            <a:off x="1523083" y="3587671"/>
            <a:ext cx="432048" cy="216024"/>
          </a:xfrm>
          <a:prstGeom prst="snip1Rect">
            <a:avLst>
              <a:gd name="adj" fmla="val 35777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1475656" y="3573016"/>
            <a:ext cx="4539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WAR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995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4-09 at 11.30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9" y="2066637"/>
            <a:ext cx="3913908" cy="2677937"/>
          </a:xfrm>
          <a:prstGeom prst="rect">
            <a:avLst/>
          </a:prstGeom>
        </p:spPr>
      </p:pic>
      <p:pic>
        <p:nvPicPr>
          <p:cNvPr id="5" name="Picture 4" descr="Screen Shot 2019-04-09 at 11.28.2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72" y="191804"/>
            <a:ext cx="4976090" cy="1588114"/>
          </a:xfrm>
          <a:prstGeom prst="rect">
            <a:avLst/>
          </a:prstGeom>
        </p:spPr>
      </p:pic>
      <p:pic>
        <p:nvPicPr>
          <p:cNvPr id="6" name="Picture 5" descr="Screen Shot 2019-04-09 at 11.28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5" y="5070612"/>
            <a:ext cx="6026727" cy="1433969"/>
          </a:xfrm>
          <a:prstGeom prst="rect">
            <a:avLst/>
          </a:prstGeom>
        </p:spPr>
      </p:pic>
      <p:pic>
        <p:nvPicPr>
          <p:cNvPr id="7" name="Picture 6" descr="Screen Shot 2019-04-09 at 11.28.4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590020" y="1959461"/>
            <a:ext cx="4329546" cy="794235"/>
          </a:xfrm>
          <a:prstGeom prst="rect">
            <a:avLst/>
          </a:prstGeom>
        </p:spPr>
      </p:pic>
      <p:pic>
        <p:nvPicPr>
          <p:cNvPr id="8" name="Picture 7" descr="Screen Shot 2019-04-09 at 11.29.17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93753" y="2766938"/>
            <a:ext cx="6312776" cy="116250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907704" y="299695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43808" y="1052736"/>
            <a:ext cx="1224136" cy="136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64088" y="1556792"/>
            <a:ext cx="432048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Screen Shot 2019-05-13 at 3.56.0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47" y="2289686"/>
            <a:ext cx="620132" cy="6352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95603" y="2924944"/>
            <a:ext cx="584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Nexus</a:t>
            </a:r>
            <a:endParaRPr lang="en-US" sz="11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588224" y="2636912"/>
            <a:ext cx="1800200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9-05-13 at 4.25.0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46" y="5278408"/>
            <a:ext cx="1264522" cy="31083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1907704" y="3789040"/>
            <a:ext cx="2088232" cy="144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Arrow 1"/>
          <p:cNvSpPr/>
          <p:nvPr/>
        </p:nvSpPr>
        <p:spPr>
          <a:xfrm rot="19285475">
            <a:off x="3526686" y="2546612"/>
            <a:ext cx="504056" cy="2880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626451">
            <a:off x="4465921" y="2807940"/>
            <a:ext cx="504056" cy="2880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508104" y="3573016"/>
            <a:ext cx="504056" cy="2880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5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Builds / Continuous Integration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1" y="1591575"/>
            <a:ext cx="7835949" cy="48041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00192" y="2636912"/>
            <a:ext cx="1944216" cy="2304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57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139136" cy="1143000"/>
          </a:xfrm>
        </p:spPr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48264" y="6520259"/>
            <a:ext cx="2133600" cy="365125"/>
          </a:xfrm>
        </p:spPr>
        <p:txBody>
          <a:bodyPr/>
          <a:lstStyle/>
          <a:p>
            <a:pPr>
              <a:defRPr/>
            </a:pPr>
            <a:fld id="{29986DC4-489F-4D43-9BEE-F7FE12EC3EA6}" type="slidenum">
              <a:rPr lang="en-AU" smtClean="0"/>
              <a:pPr>
                <a:defRPr/>
              </a:pPr>
              <a:t>6</a:t>
            </a:fld>
            <a:endParaRPr lang="en-AU" dirty="0"/>
          </a:p>
        </p:txBody>
      </p:sp>
      <p:pic>
        <p:nvPicPr>
          <p:cNvPr id="6" name="Picture 5" descr="Screen Shot 2016-01-27 at 7.25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6578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57268" y="5517232"/>
            <a:ext cx="2477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% module load </a:t>
            </a:r>
            <a:r>
              <a:rPr lang="en-US" sz="1200" dirty="0" err="1" smtClean="0"/>
              <a:t>pathos_core</a:t>
            </a:r>
            <a:r>
              <a:rPr lang="en-US" sz="1200" dirty="0" smtClean="0"/>
              <a:t>/1.5.1</a:t>
            </a:r>
          </a:p>
          <a:p>
            <a:r>
              <a:rPr lang="en-US" sz="1200" dirty="0" smtClean="0"/>
              <a:t>% </a:t>
            </a:r>
            <a:r>
              <a:rPr lang="en-US" sz="1200" dirty="0"/>
              <a:t>module load b</a:t>
            </a:r>
            <a:r>
              <a:rPr lang="en-US" sz="1200" dirty="0" smtClean="0"/>
              <a:t>abble/1.5.1</a:t>
            </a:r>
          </a:p>
          <a:p>
            <a:r>
              <a:rPr lang="en-US" sz="1200" dirty="0"/>
              <a:t>% module load </a:t>
            </a:r>
            <a:r>
              <a:rPr lang="en-US" sz="1200" dirty="0" smtClean="0"/>
              <a:t>canary</a:t>
            </a:r>
            <a:r>
              <a:rPr lang="en-US" sz="1200" dirty="0"/>
              <a:t>/</a:t>
            </a:r>
            <a:r>
              <a:rPr lang="en-US" sz="1200" dirty="0" smtClean="0"/>
              <a:t>1.0.1</a:t>
            </a:r>
          </a:p>
          <a:p>
            <a:r>
              <a:rPr lang="en-US" sz="1200" dirty="0" smtClean="0"/>
              <a:t>% module load </a:t>
            </a:r>
            <a:r>
              <a:rPr lang="en-US" sz="1200" dirty="0" err="1" smtClean="0"/>
              <a:t>amp_pipe</a:t>
            </a:r>
            <a:r>
              <a:rPr lang="en-US" sz="1200" dirty="0" smtClean="0"/>
              <a:t>/2.0.0</a:t>
            </a:r>
          </a:p>
          <a:p>
            <a:r>
              <a:rPr lang="en-US" sz="1200" dirty="0" smtClean="0"/>
              <a:t>% module load loader/1.5.1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430795" y="5517232"/>
            <a:ext cx="26057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% module load pathos/</a:t>
            </a:r>
            <a:r>
              <a:rPr lang="en-US" sz="1200" dirty="0" err="1" smtClean="0"/>
              <a:t>pa_prod</a:t>
            </a:r>
            <a:endParaRPr lang="en-US" sz="1200" dirty="0" smtClean="0"/>
          </a:p>
          <a:p>
            <a:r>
              <a:rPr lang="en-US" sz="1200" dirty="0"/>
              <a:t>% module load pathos/</a:t>
            </a:r>
            <a:r>
              <a:rPr lang="en-US" sz="1200" dirty="0" err="1" smtClean="0"/>
              <a:t>pa_uat</a:t>
            </a:r>
            <a:endParaRPr lang="en-US" sz="1200" dirty="0"/>
          </a:p>
          <a:p>
            <a:r>
              <a:rPr lang="en-US" sz="1200" dirty="0"/>
              <a:t>% module load pathos/</a:t>
            </a:r>
            <a:r>
              <a:rPr lang="en-US" sz="1200" dirty="0" err="1" smtClean="0"/>
              <a:t>pa_dev</a:t>
            </a:r>
            <a:endParaRPr lang="en-US" sz="1200" dirty="0" smtClean="0"/>
          </a:p>
          <a:p>
            <a:r>
              <a:rPr lang="en-US" sz="1200" dirty="0" smtClean="0"/>
              <a:t>% </a:t>
            </a:r>
            <a:r>
              <a:rPr lang="en-US" sz="1200" dirty="0"/>
              <a:t>module load pathos/</a:t>
            </a:r>
            <a:r>
              <a:rPr lang="en-US" sz="1200" dirty="0" err="1" smtClean="0"/>
              <a:t>pa_trace</a:t>
            </a:r>
            <a:endParaRPr lang="en-US" sz="1200" dirty="0"/>
          </a:p>
          <a:p>
            <a:r>
              <a:rPr lang="en-US" sz="1200" dirty="0"/>
              <a:t>% module load pathos/</a:t>
            </a:r>
            <a:r>
              <a:rPr lang="en-US" sz="1200" dirty="0" err="1" smtClean="0"/>
              <a:t>pa_research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300423" y="5517232"/>
            <a:ext cx="9030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*.jar</a:t>
            </a:r>
          </a:p>
          <a:p>
            <a:endParaRPr lang="en-US" sz="1200" dirty="0" smtClean="0"/>
          </a:p>
          <a:p>
            <a:r>
              <a:rPr lang="en-US" sz="1200" dirty="0" smtClean="0"/>
              <a:t>*.tar / *.</a:t>
            </a:r>
            <a:r>
              <a:rPr lang="en-US" sz="1200" dirty="0" err="1" smtClean="0"/>
              <a:t>tgz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*.war</a:t>
            </a:r>
          </a:p>
        </p:txBody>
      </p:sp>
      <p:pic>
        <p:nvPicPr>
          <p:cNvPr id="10" name="Picture 9" descr="Screen Shot 2019-05-13 at 3.56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31" y="1265494"/>
            <a:ext cx="520700" cy="533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1844824"/>
            <a:ext cx="584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Nexus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6181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5-07 at 4.48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287"/>
            <a:ext cx="9144000" cy="543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09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5-07 at 3.52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7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47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686800" cy="5472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curl http://localhost:8081/repository/maven-releases/org/</a:t>
            </a:r>
            <a:r>
              <a:rPr lang="en-US" sz="1800" dirty="0" err="1"/>
              <a:t>petermac</a:t>
            </a:r>
            <a:r>
              <a:rPr lang="en-US" sz="1800" dirty="0"/>
              <a:t>/pathos/Canary/1.0.1/Canary-1.0.1.tgz | tar </a:t>
            </a:r>
            <a:r>
              <a:rPr lang="en-US" sz="1800" dirty="0" err="1"/>
              <a:t>xvzf</a:t>
            </a:r>
            <a:r>
              <a:rPr lang="en-US" sz="1800" dirty="0"/>
              <a:t> -</a:t>
            </a:r>
          </a:p>
          <a:p>
            <a:pPr marL="0" indent="0">
              <a:buNone/>
            </a:pPr>
            <a:r>
              <a:rPr lang="en-US" sz="1800" dirty="0"/>
              <a:t>  % Total    % Received % </a:t>
            </a:r>
            <a:r>
              <a:rPr lang="en-US" sz="1800" dirty="0" err="1"/>
              <a:t>Xferd</a:t>
            </a:r>
            <a:r>
              <a:rPr lang="en-US" sz="1800" dirty="0"/>
              <a:t>  Average Speed   Time    Time     Time  Current</a:t>
            </a:r>
          </a:p>
          <a:p>
            <a:pPr marL="0" indent="0">
              <a:buNone/>
            </a:pPr>
            <a:r>
              <a:rPr lang="de-DE" sz="1800" dirty="0"/>
              <a:t>                                 </a:t>
            </a:r>
            <a:r>
              <a:rPr lang="de-DE" sz="1800" dirty="0" err="1"/>
              <a:t>Dload</a:t>
            </a:r>
            <a:r>
              <a:rPr lang="de-DE" sz="1800" dirty="0"/>
              <a:t>  Upload   Total   </a:t>
            </a:r>
            <a:r>
              <a:rPr lang="de-DE" sz="1800" dirty="0" err="1"/>
              <a:t>Spent</a:t>
            </a:r>
            <a:r>
              <a:rPr lang="de-DE" sz="1800" dirty="0"/>
              <a:t>    </a:t>
            </a:r>
            <a:r>
              <a:rPr lang="de-DE" sz="1800" dirty="0" err="1"/>
              <a:t>Left</a:t>
            </a:r>
            <a:r>
              <a:rPr lang="de-DE" sz="1800" dirty="0"/>
              <a:t>  Speed</a:t>
            </a:r>
          </a:p>
          <a:p>
            <a:pPr marL="0" indent="0">
              <a:buNone/>
            </a:pPr>
            <a:r>
              <a:rPr lang="de-DE" sz="1800" dirty="0"/>
              <a:t>  0     0    0     0    0     0      0      0 --:--:-- --:--:-- --:--:--     0x Canary-1.0.1/</a:t>
            </a:r>
          </a:p>
          <a:p>
            <a:pPr marL="0" indent="0">
              <a:buNone/>
            </a:pPr>
            <a:r>
              <a:rPr lang="en-US" sz="1800" dirty="0"/>
              <a:t>x Canary-1.0.1/bin/</a:t>
            </a:r>
          </a:p>
          <a:p>
            <a:pPr marL="0" indent="0">
              <a:buNone/>
            </a:pPr>
            <a:r>
              <a:rPr lang="en-US" sz="1800" dirty="0"/>
              <a:t>x Canary-1.0.1/bin/Canary</a:t>
            </a:r>
          </a:p>
          <a:p>
            <a:pPr marL="0" indent="0">
              <a:buNone/>
            </a:pPr>
            <a:r>
              <a:rPr lang="en-US" sz="1800" dirty="0"/>
              <a:t>x Canary-1.0.1/</a:t>
            </a:r>
            <a:r>
              <a:rPr lang="en-US" sz="1800" dirty="0" err="1"/>
              <a:t>etc</a:t>
            </a:r>
            <a:r>
              <a:rPr lang="en-US" sz="1800" dirty="0"/>
              <a:t>/</a:t>
            </a:r>
          </a:p>
          <a:p>
            <a:pPr marL="0" indent="0">
              <a:buNone/>
            </a:pPr>
            <a:r>
              <a:rPr lang="en-US" sz="1800" dirty="0"/>
              <a:t>x Canary-1.0.1/</a:t>
            </a:r>
            <a:r>
              <a:rPr lang="en-US" sz="1800" dirty="0" err="1"/>
              <a:t>etc</a:t>
            </a:r>
            <a:r>
              <a:rPr lang="en-US" sz="1800" dirty="0"/>
              <a:t>/</a:t>
            </a:r>
            <a:r>
              <a:rPr lang="en-US" sz="1800" dirty="0" err="1"/>
              <a:t>canary.properties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x Canary-1.0.1/</a:t>
            </a:r>
            <a:r>
              <a:rPr lang="en-US" sz="1800" dirty="0" err="1"/>
              <a:t>etc</a:t>
            </a:r>
            <a:r>
              <a:rPr lang="en-US" sz="1800" dirty="0"/>
              <a:t>/cols</a:t>
            </a:r>
          </a:p>
          <a:p>
            <a:pPr marL="0" indent="0">
              <a:buNone/>
            </a:pPr>
            <a:r>
              <a:rPr lang="en-US" sz="1800" dirty="0"/>
              <a:t>x Canary-1.0.1/</a:t>
            </a:r>
            <a:r>
              <a:rPr lang="en-US" sz="1800" dirty="0" err="1"/>
              <a:t>etc</a:t>
            </a:r>
            <a:r>
              <a:rPr lang="en-US" sz="1800" dirty="0"/>
              <a:t>/log4j.properties</a:t>
            </a:r>
          </a:p>
          <a:p>
            <a:pPr marL="0" indent="0">
              <a:buNone/>
            </a:pPr>
            <a:r>
              <a:rPr lang="en-US" sz="1800" dirty="0"/>
              <a:t>x Canary-1.0.1/</a:t>
            </a:r>
            <a:r>
              <a:rPr lang="en-US" sz="1800" dirty="0" err="1"/>
              <a:t>etc</a:t>
            </a:r>
            <a:r>
              <a:rPr lang="en-US" sz="1800" dirty="0"/>
              <a:t>/</a:t>
            </a:r>
            <a:r>
              <a:rPr lang="en-US" sz="1800" dirty="0" err="1"/>
              <a:t>transcript.tsv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x Canary-1.0.1/lib/</a:t>
            </a:r>
          </a:p>
          <a:p>
            <a:pPr marL="0" indent="0">
              <a:buNone/>
            </a:pPr>
            <a:r>
              <a:rPr lang="en-US" sz="1800" dirty="0"/>
              <a:t>x Canary-1.0.1/lib/</a:t>
            </a:r>
            <a:r>
              <a:rPr lang="en-US" sz="1800" dirty="0" err="1"/>
              <a:t>libsswjni.jnilib</a:t>
            </a:r>
            <a:endParaRPr lang="en-US" sz="1800" dirty="0"/>
          </a:p>
          <a:p>
            <a:pPr marL="0" indent="0">
              <a:buNone/>
            </a:pPr>
            <a:r>
              <a:rPr lang="de-DE" sz="1800" dirty="0"/>
              <a:t>100 38.3M  100 38.3M    0     0   170M      0 --:--:-- --:--:-- --:--:--  170M</a:t>
            </a:r>
            <a:endParaRPr lang="en-US" sz="1800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7372946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26402</TotalTime>
  <Words>561</Words>
  <Application>Microsoft Macintosh PowerPoint</Application>
  <PresentationFormat>On-screen Show (4:3)</PresentationFormat>
  <Paragraphs>116</Paragraphs>
  <Slides>11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Custom Design</vt:lpstr>
      <vt:lpstr>Deployment Refactoring: PathOS v1.5.1    Decompose the monolith </vt:lpstr>
      <vt:lpstr>The Problem</vt:lpstr>
      <vt:lpstr>Divide and Conquer – decompose the monolith</vt:lpstr>
      <vt:lpstr>PowerPoint Presentation</vt:lpstr>
      <vt:lpstr>Builds / Continuous Integration </vt:lpstr>
      <vt:lpstr>Deployment</vt:lpstr>
      <vt:lpstr>PowerPoint Presentation</vt:lpstr>
      <vt:lpstr>PowerPoint Presentation</vt:lpstr>
      <vt:lpstr>Canary</vt:lpstr>
      <vt:lpstr>Example Deploy: Canary </vt:lpstr>
      <vt:lpstr>Module Setup 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Peter Mac Connectors</dc:title>
  <dc:creator>Christina De Lisle</dc:creator>
  <cp:lastModifiedBy>Ken Doig</cp:lastModifiedBy>
  <cp:revision>285</cp:revision>
  <cp:lastPrinted>2018-11-28T10:33:24Z</cp:lastPrinted>
  <dcterms:created xsi:type="dcterms:W3CDTF">2015-07-14T01:15:34Z</dcterms:created>
  <dcterms:modified xsi:type="dcterms:W3CDTF">2019-05-29T05:03:17Z</dcterms:modified>
</cp:coreProperties>
</file>